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aleway" panose="02000000000000000000" pitchFamily="2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3.fntdata" /><Relationship Id="rId18" Type="http://schemas.openxmlformats.org/officeDocument/2006/relationships/font" Target="fonts/font8.fntdata" /><Relationship Id="rId3" Type="http://schemas.openxmlformats.org/officeDocument/2006/relationships/slide" Target="slides/slide2.xml" /><Relationship Id="rId21" Type="http://schemas.openxmlformats.org/officeDocument/2006/relationships/theme" Target="theme/theme1.xml" /><Relationship Id="rId7" Type="http://schemas.openxmlformats.org/officeDocument/2006/relationships/slide" Target="slides/slide6.xml" /><Relationship Id="rId12" Type="http://schemas.openxmlformats.org/officeDocument/2006/relationships/font" Target="fonts/font2.fntdata" /><Relationship Id="rId17" Type="http://schemas.openxmlformats.org/officeDocument/2006/relationships/font" Target="fonts/font7.fntdata" /><Relationship Id="rId2" Type="http://schemas.openxmlformats.org/officeDocument/2006/relationships/slide" Target="slides/slide1.xml" /><Relationship Id="rId16" Type="http://schemas.openxmlformats.org/officeDocument/2006/relationships/font" Target="fonts/font6.fntdata" /><Relationship Id="rId20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1.fntdata" /><Relationship Id="rId5" Type="http://schemas.openxmlformats.org/officeDocument/2006/relationships/slide" Target="slides/slide4.xml" /><Relationship Id="rId15" Type="http://schemas.openxmlformats.org/officeDocument/2006/relationships/font" Target="fonts/font5.fntdata" /><Relationship Id="rId10" Type="http://schemas.openxmlformats.org/officeDocument/2006/relationships/notesMaster" Target="notesMasters/notesMaster1.xml" /><Relationship Id="rId19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4.fntdata" /><Relationship Id="rId22" Type="http://schemas.openxmlformats.org/officeDocument/2006/relationships/tableStyles" Target="tableStyle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736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10" Type="http://schemas.openxmlformats.org/officeDocument/2006/relationships/theme" Target="../theme/theme1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Relationship Id="rId6" Type="http://schemas.openxmlformats.org/officeDocument/2006/relationships/image" Target="../media/image6.png" /><Relationship Id="rId5" Type="http://schemas.openxmlformats.org/officeDocument/2006/relationships/image" Target="../media/image5.png" /><Relationship Id="rId4" Type="http://schemas.openxmlformats.org/officeDocument/2006/relationships/image" Target="../media/image4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7" Type="http://schemas.openxmlformats.org/officeDocument/2006/relationships/image" Target="../media/image12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Relationship Id="rId6" Type="http://schemas.openxmlformats.org/officeDocument/2006/relationships/image" Target="../media/image11.png" /><Relationship Id="rId5" Type="http://schemas.openxmlformats.org/officeDocument/2006/relationships/image" Target="../media/image10.png" /><Relationship Id="rId4" Type="http://schemas.openxmlformats.org/officeDocument/2006/relationships/image" Target="../media/image9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7" Type="http://schemas.openxmlformats.org/officeDocument/2006/relationships/image" Target="../media/image17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Relationship Id="rId6" Type="http://schemas.openxmlformats.org/officeDocument/2006/relationships/image" Target="../media/image16.png" /><Relationship Id="rId5" Type="http://schemas.openxmlformats.org/officeDocument/2006/relationships/image" Target="../media/image15.png" /><Relationship Id="rId4" Type="http://schemas.openxmlformats.org/officeDocument/2006/relationships/image" Target="../media/image14.png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 /><Relationship Id="rId3" Type="http://schemas.openxmlformats.org/officeDocument/2006/relationships/image" Target="../media/image19.png" /><Relationship Id="rId7" Type="http://schemas.openxmlformats.org/officeDocument/2006/relationships/image" Target="../media/image23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Relationship Id="rId6" Type="http://schemas.openxmlformats.org/officeDocument/2006/relationships/image" Target="../media/image22.png" /><Relationship Id="rId5" Type="http://schemas.openxmlformats.org/officeDocument/2006/relationships/image" Target="../media/image21.png" /><Relationship Id="rId10" Type="http://schemas.openxmlformats.org/officeDocument/2006/relationships/image" Target="../media/image26.png" /><Relationship Id="rId4" Type="http://schemas.openxmlformats.org/officeDocument/2006/relationships/image" Target="../media/image20.png" /><Relationship Id="rId9" Type="http://schemas.openxmlformats.org/officeDocument/2006/relationships/image" Target="../media/image2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Handwritten Digit Recognition with MNIST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Recognizing handwritten digits is a fundamental problem in machine learning. The MNIST dataset provides a standard benchmark for this task. It has numerous applications in various industries.</a:t>
            </a: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2C1D6F-1281-310B-3DE9-D67BAF77E180}"/>
              </a:ext>
            </a:extLst>
          </p:cNvPr>
          <p:cNvSpPr txBox="1"/>
          <p:nvPr/>
        </p:nvSpPr>
        <p:spPr>
          <a:xfrm>
            <a:off x="6144322" y="7225990"/>
            <a:ext cx="2798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22R11A6770</a:t>
            </a:r>
          </a:p>
          <a:p>
            <a:r>
              <a:rPr lang="en-IN" dirty="0"/>
              <a:t>22R11A6756</a:t>
            </a:r>
          </a:p>
          <a:p>
            <a:r>
              <a:rPr lang="en-IN" dirty="0"/>
              <a:t>23R11A62J6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78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Introduction to Handwritten Digit Recognition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5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3338036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373398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Automatic Digit Identification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21814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goal is to identify digits (0-9) from images automatically.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200203" y="3295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5274" y="3338036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37319" y="3373398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Optical Character Recognition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37319" y="421814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technology is crucial for Optical Character Recognition (OCR) systems.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7604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5260" y="5802987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838349"/>
            <a:ext cx="2926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Handwriting Variability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32876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 challenges arise from diverse handwriting styles.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FD7B28-2E3C-3091-0431-D693550CDC96}"/>
              </a:ext>
            </a:extLst>
          </p:cNvPr>
          <p:cNvSpPr/>
          <p:nvPr/>
        </p:nvSpPr>
        <p:spPr>
          <a:xfrm>
            <a:off x="12545122" y="7504771"/>
            <a:ext cx="1940312" cy="6244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5990" y="417552"/>
            <a:ext cx="3783092" cy="472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MNIST Dataset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6015990" y="1192887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60K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9112568" y="1881307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Images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015990" y="2208490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60,000 images are used for training models.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6015990" y="2980015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10K</a:t>
            </a:r>
            <a:endParaRPr lang="en-US" sz="3900" dirty="0"/>
          </a:p>
        </p:txBody>
      </p:sp>
      <p:sp>
        <p:nvSpPr>
          <p:cNvPr id="8" name="Text 5"/>
          <p:cNvSpPr/>
          <p:nvPr/>
        </p:nvSpPr>
        <p:spPr>
          <a:xfrm>
            <a:off x="9112568" y="3668435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Testing Images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015990" y="3995618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10,000 images are reserved for testing performance.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6015990" y="4767143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28x28</a:t>
            </a:r>
            <a:endParaRPr lang="en-US" sz="3900" dirty="0"/>
          </a:p>
        </p:txBody>
      </p:sp>
      <p:sp>
        <p:nvSpPr>
          <p:cNvPr id="11" name="Text 8"/>
          <p:cNvSpPr/>
          <p:nvPr/>
        </p:nvSpPr>
        <p:spPr>
          <a:xfrm>
            <a:off x="9112568" y="5455563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Pixel Resolution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015990" y="5782747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image is 28x28 pixels and grayscale.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015990" y="6554272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99.79%</a:t>
            </a:r>
            <a:endParaRPr lang="en-US" sz="3900" dirty="0"/>
          </a:p>
        </p:txBody>
      </p:sp>
      <p:sp>
        <p:nvSpPr>
          <p:cNvPr id="14" name="Text 11"/>
          <p:cNvSpPr/>
          <p:nvPr/>
        </p:nvSpPr>
        <p:spPr>
          <a:xfrm>
            <a:off x="8928021" y="7242691"/>
            <a:ext cx="2260759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State-of-the-Art Accuracy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015990" y="7569875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highest reported accuracy on this dataset.</a:t>
            </a:r>
            <a:endParaRPr lang="en-US" sz="11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4365DB-9281-1A18-86FB-68F5D5A509F7}"/>
              </a:ext>
            </a:extLst>
          </p:cNvPr>
          <p:cNvSpPr/>
          <p:nvPr/>
        </p:nvSpPr>
        <p:spPr>
          <a:xfrm>
            <a:off x="12846205" y="7672039"/>
            <a:ext cx="1706136" cy="49934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588764"/>
            <a:ext cx="5353407" cy="669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Architecture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79" y="1579007"/>
            <a:ext cx="1070610" cy="128480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41101" y="1793081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Convolution Layers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2141101" y="2256115"/>
            <a:ext cx="6253520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extraction from images.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379" y="2863810"/>
            <a:ext cx="1070610" cy="128480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41101" y="3077885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Pooling Layers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2141101" y="3540919"/>
            <a:ext cx="6253520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Reduces dimensionality and noise.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379" y="4148614"/>
            <a:ext cx="1070610" cy="12848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41101" y="4362688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Activation (ReLU)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2141101" y="4825722"/>
            <a:ext cx="6253520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Introduces non-linearity.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9379" y="5433417"/>
            <a:ext cx="1070610" cy="128480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41101" y="5647492"/>
            <a:ext cx="2909768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Fully Connected Layers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2141101" y="6110526"/>
            <a:ext cx="6253520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Final classification decisions.</a:t>
            </a:r>
            <a:endParaRPr lang="en-US" sz="1650" dirty="0"/>
          </a:p>
        </p:txBody>
      </p:sp>
      <p:sp>
        <p:nvSpPr>
          <p:cNvPr id="16" name="Text 9"/>
          <p:cNvSpPr/>
          <p:nvPr/>
        </p:nvSpPr>
        <p:spPr>
          <a:xfrm>
            <a:off x="749379" y="6959084"/>
            <a:ext cx="7645241" cy="685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Convolutional Neural Networks (CNNs) are standard. Classic examples include LeNet-5, while modern approaches use Transformers.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34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Training the Model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86237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65616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Loss Function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146584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Categorical cross-entropy guides learning.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186237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265616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3146584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Adam or SGD algorithms adjust weights.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186237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2656165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Metrics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3146584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Accuracy, Precision, and Recall measure performance.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4688919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80190" y="5482709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Augmentation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80190" y="6327458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Enhances generalization, preventing overfitting.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F23A48-6520-AA9C-EBD5-19FE23236B4D}"/>
              </a:ext>
            </a:extLst>
          </p:cNvPr>
          <p:cNvSpPr/>
          <p:nvPr/>
        </p:nvSpPr>
        <p:spPr>
          <a:xfrm>
            <a:off x="12768146" y="7761249"/>
            <a:ext cx="1761893" cy="3543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5066"/>
            <a:ext cx="59209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Evaluation and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108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Metrics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Accuracy assesses correct predictions.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Confusion Matrix visualizes errors.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10821"/>
            <a:ext cx="34114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Performance Benchmarks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Baseline accuracy: &gt;95% is common.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State-of-the-art: &gt;99% achievable.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315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Monitoring training versus validation performance helps identify overfitting.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63E44A-809B-D35E-1972-B3D3D4736D8F}"/>
              </a:ext>
            </a:extLst>
          </p:cNvPr>
          <p:cNvSpPr/>
          <p:nvPr/>
        </p:nvSpPr>
        <p:spPr>
          <a:xfrm>
            <a:off x="12801600" y="7750098"/>
            <a:ext cx="1717288" cy="3629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892" y="1019532"/>
            <a:ext cx="7668697" cy="6246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Challenges and Future Directions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185892" y="1943814"/>
            <a:ext cx="7745016" cy="1166693"/>
          </a:xfrm>
          <a:prstGeom prst="roundRect">
            <a:avLst>
              <a:gd name="adj" fmla="val 719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93299" y="2151221"/>
            <a:ext cx="2655094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Writing Style Variations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393299" y="2583299"/>
            <a:ext cx="7330202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Inconsistencies in handwriting pose a significant hurdle for robust recognition.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185892" y="3310295"/>
            <a:ext cx="7745016" cy="1166693"/>
          </a:xfrm>
          <a:prstGeom prst="roundRect">
            <a:avLst>
              <a:gd name="adj" fmla="val 719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93299" y="3517702"/>
            <a:ext cx="2498169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Occlusion and Noise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6393299" y="3949779"/>
            <a:ext cx="7330202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Partially hidden or noisy images can degrade model performance.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85892" y="4676775"/>
            <a:ext cx="7745016" cy="1166693"/>
          </a:xfrm>
          <a:prstGeom prst="roundRect">
            <a:avLst>
              <a:gd name="adj" fmla="val 719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93299" y="4884182"/>
            <a:ext cx="2498169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Adversarial Attacks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393299" y="5316260"/>
            <a:ext cx="7330202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Models need improved robustness against malicious inputs.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185892" y="6043255"/>
            <a:ext cx="7745016" cy="1166693"/>
          </a:xfrm>
          <a:prstGeom prst="roundRect">
            <a:avLst>
              <a:gd name="adj" fmla="val 719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93299" y="6250662"/>
            <a:ext cx="2498169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Edge Deployment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393299" y="6682740"/>
            <a:ext cx="7330202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Future focus includes efficient deployment on low-power devices.</a:t>
            </a:r>
            <a:endParaRPr lang="en-US" sz="15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180B2A-2F11-427B-72E3-A031974394D0}"/>
              </a:ext>
            </a:extLst>
          </p:cNvPr>
          <p:cNvSpPr/>
          <p:nvPr/>
        </p:nvSpPr>
        <p:spPr>
          <a:xfrm>
            <a:off x="12901961" y="7772400"/>
            <a:ext cx="1605776" cy="37914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4398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Applications and 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Postal Automation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51967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Efficiently sorts mail by recognizing addresses.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731" y="317658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Banking Operations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Automates check processing and detects fraud.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2604" y="3565088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314117"/>
            <a:ext cx="35560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General Image Recognition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Extends to broader computer vision tasks.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4103" y="5790962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57256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Gateway to Vision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804535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MNIST is a foundational step for advanced computer vision.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8230" y="5402461"/>
            <a:ext cx="339328" cy="424220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6DFBEBC-3CFB-2CFE-C9C9-A4F9B8ADD4AC}"/>
              </a:ext>
            </a:extLst>
          </p:cNvPr>
          <p:cNvSpPr/>
          <p:nvPr/>
        </p:nvSpPr>
        <p:spPr>
          <a:xfrm>
            <a:off x="12612029" y="7560527"/>
            <a:ext cx="1906859" cy="568712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365</Words>
  <Application>Microsoft Office PowerPoint</Application>
  <PresentationFormat>Custom</PresentationFormat>
  <Paragraphs>78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mmadhan8774@gmail.com</cp:lastModifiedBy>
  <cp:revision>5</cp:revision>
  <dcterms:created xsi:type="dcterms:W3CDTF">2025-06-06T06:54:48Z</dcterms:created>
  <dcterms:modified xsi:type="dcterms:W3CDTF">2025-06-07T03:05:38Z</dcterms:modified>
</cp:coreProperties>
</file>